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509" r:id="rId2"/>
    <p:sldId id="510" r:id="rId3"/>
    <p:sldId id="511" r:id="rId4"/>
    <p:sldId id="505" r:id="rId5"/>
    <p:sldId id="512" r:id="rId6"/>
    <p:sldId id="513" r:id="rId7"/>
    <p:sldId id="362" r:id="rId8"/>
    <p:sldId id="506" r:id="rId9"/>
    <p:sldId id="456" r:id="rId10"/>
    <p:sldId id="507" r:id="rId11"/>
    <p:sldId id="508" r:id="rId12"/>
    <p:sldId id="503" r:id="rId13"/>
    <p:sldId id="50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3169"/>
    <a:srgbClr val="FFFFFF"/>
    <a:srgbClr val="E5BDDA"/>
    <a:srgbClr val="B9499A"/>
    <a:srgbClr val="2A9824"/>
    <a:srgbClr val="338962"/>
    <a:srgbClr val="38956C"/>
    <a:srgbClr val="B31D64"/>
    <a:srgbClr val="EBDDE6"/>
    <a:srgbClr val="EEE4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64" autoAdjust="0"/>
    <p:restoredTop sz="94660"/>
  </p:normalViewPr>
  <p:slideViewPr>
    <p:cSldViewPr>
      <p:cViewPr>
        <p:scale>
          <a:sx n="70" d="100"/>
          <a:sy n="70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0" y="1484784"/>
            <a:ext cx="9144000" cy="1470025"/>
          </a:xfrm>
        </p:spPr>
        <p:txBody>
          <a:bodyPr/>
          <a:lstStyle>
            <a:lvl1pPr>
              <a:defRPr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27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0" y="6648"/>
            <a:ext cx="9132540" cy="614040"/>
          </a:xfrm>
        </p:spPr>
        <p:txBody>
          <a:bodyPr>
            <a:normAutofit/>
          </a:bodyPr>
          <a:lstStyle>
            <a:lvl1pPr algn="l">
              <a:defRPr sz="28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24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9499A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28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270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 cap="none" spc="0">
          <a:ln w="1905"/>
          <a:gradFill>
            <a:gsLst>
              <a:gs pos="0">
                <a:schemeClr val="accent6">
                  <a:shade val="20000"/>
                  <a:satMod val="200000"/>
                </a:schemeClr>
              </a:gs>
              <a:gs pos="78000">
                <a:schemeClr val="accent6">
                  <a:tint val="90000"/>
                  <a:shade val="89000"/>
                  <a:satMod val="22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5400000"/>
          </a:gra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746" y="530868"/>
            <a:ext cx="3571875" cy="5715000"/>
          </a:xfrm>
          <a:prstGeom prst="rect">
            <a:avLst/>
          </a:prstGeom>
        </p:spPr>
      </p:pic>
      <p:sp>
        <p:nvSpPr>
          <p:cNvPr id="6" name="Прямоугольник 5"/>
          <p:cNvSpPr/>
          <p:nvPr userDrawn="1"/>
        </p:nvSpPr>
        <p:spPr>
          <a:xfrm>
            <a:off x="0" y="972000"/>
            <a:ext cx="9144000" cy="821890"/>
          </a:xfrm>
          <a:prstGeom prst="rect">
            <a:avLst/>
          </a:prstGeom>
          <a:solidFill>
            <a:srgbClr val="7F316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9499A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10" name="Прямоугольник 9"/>
            <p:cNvSpPr/>
            <p:nvPr userDrawn="1"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 userDrawn="1"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4"/>
          <p:cNvSpPr txBox="1"/>
          <p:nvPr/>
        </p:nvSpPr>
        <p:spPr>
          <a:xfrm>
            <a:off x="1259632" y="1628800"/>
            <a:ext cx="5376878" cy="2308324"/>
          </a:xfrm>
          <a:prstGeom prst="rect">
            <a:avLst/>
          </a:prstGeom>
          <a:solidFill>
            <a:srgbClr val="E5BDDA">
              <a:alpha val="0"/>
            </a:srgb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800" dirty="0" smtClean="0">
                <a:solidFill>
                  <a:srgbClr val="7F3169"/>
                </a:solidFill>
                <a:effectLst>
                  <a:glow rad="63500">
                    <a:srgbClr val="FFFFFF"/>
                  </a:glow>
                </a:effectLst>
                <a:latin typeface="Arial Black" pitchFamily="34" charset="0"/>
              </a:rPr>
              <a:t>УМНОЖЕНИЕ</a:t>
            </a:r>
          </a:p>
          <a:p>
            <a:r>
              <a:rPr lang="ru-RU" sz="4800" dirty="0" smtClean="0">
                <a:solidFill>
                  <a:srgbClr val="7F3169"/>
                </a:solidFill>
                <a:effectLst>
                  <a:glow rad="63500">
                    <a:srgbClr val="FFFFFF"/>
                  </a:glow>
                </a:effectLst>
                <a:latin typeface="Arial Black" pitchFamily="34" charset="0"/>
              </a:rPr>
              <a:t> ДЕСЯТИЧНЫХ</a:t>
            </a:r>
          </a:p>
          <a:p>
            <a:r>
              <a:rPr lang="ru-RU" sz="4800" dirty="0" smtClean="0">
                <a:solidFill>
                  <a:srgbClr val="7F3169"/>
                </a:solidFill>
                <a:effectLst>
                  <a:glow rad="63500">
                    <a:srgbClr val="FFFFFF"/>
                  </a:glow>
                </a:effectLst>
                <a:latin typeface="Arial Black" pitchFamily="34" charset="0"/>
              </a:rPr>
              <a:t> ДРОБЕЙ </a:t>
            </a:r>
          </a:p>
        </p:txBody>
      </p:sp>
    </p:spTree>
    <p:extLst>
      <p:ext uri="{BB962C8B-B14F-4D97-AF65-F5344CB8AC3E}">
        <p14:creationId xmlns:p14="http://schemas.microsoft.com/office/powerpoint/2010/main" val="62453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 userDrawn="1"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 userDrawn="1"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0" y="72000"/>
            <a:ext cx="9144000" cy="468000"/>
            <a:chOff x="0" y="72000"/>
            <a:chExt cx="9144000" cy="468000"/>
          </a:xfrm>
        </p:grpSpPr>
        <p:sp>
          <p:nvSpPr>
            <p:cNvPr id="10" name="Прямоугольник 9"/>
            <p:cNvSpPr/>
            <p:nvPr userDrawn="1"/>
          </p:nvSpPr>
          <p:spPr>
            <a:xfrm>
              <a:off x="0" y="72000"/>
              <a:ext cx="9144000" cy="468000"/>
            </a:xfrm>
            <a:prstGeom prst="rect">
              <a:avLst/>
            </a:prstGeom>
            <a:solidFill>
              <a:srgbClr val="7F31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 userDrawn="1"/>
          </p:nvCxnSpPr>
          <p:spPr>
            <a:xfrm>
              <a:off x="0" y="540000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 userDrawn="1"/>
          </p:nvCxnSpPr>
          <p:spPr>
            <a:xfrm>
              <a:off x="0" y="72000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Умножение десятичной дроби на обыкновенную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Практикум</a:t>
            </a:r>
          </a:p>
        </p:txBody>
      </p:sp>
      <p:grpSp>
        <p:nvGrpSpPr>
          <p:cNvPr id="24" name="Группа 23"/>
          <p:cNvGrpSpPr/>
          <p:nvPr/>
        </p:nvGrpSpPr>
        <p:grpSpPr>
          <a:xfrm>
            <a:off x="108000" y="600583"/>
            <a:ext cx="8856488" cy="461665"/>
            <a:chOff x="108000" y="612000"/>
            <a:chExt cx="8856488" cy="461665"/>
          </a:xfrm>
        </p:grpSpPr>
        <p:sp>
          <p:nvSpPr>
            <p:cNvPr id="25" name="TextBox 24"/>
            <p:cNvSpPr txBox="1"/>
            <p:nvPr/>
          </p:nvSpPr>
          <p:spPr>
            <a:xfrm>
              <a:off x="3192944" y="612000"/>
              <a:ext cx="5771544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endParaRPr lang="ru-RU" sz="2400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108000" y="612000"/>
              <a:ext cx="1428964" cy="432000"/>
            </a:xfrm>
            <a:prstGeom prst="rect">
              <a:avLst/>
            </a:prstGeom>
            <a:solidFill>
              <a:srgbClr val="7F316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 smtClean="0"/>
                <a:t>УЧЕБНИК</a:t>
              </a:r>
              <a:endParaRPr lang="ru-RU" sz="2000" b="1" dirty="0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1573922" y="612000"/>
              <a:ext cx="1186974" cy="4320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7F316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rgbClr val="7F3169"/>
                  </a:solidFill>
                </a:rPr>
                <a:t>№</a:t>
              </a:r>
              <a:r>
                <a:rPr lang="ru-RU" sz="2000" b="1" dirty="0">
                  <a:solidFill>
                    <a:srgbClr val="7F3169"/>
                  </a:solidFill>
                </a:rPr>
                <a:t> </a:t>
              </a:r>
              <a:r>
                <a:rPr lang="ru-RU" sz="2000" b="1" dirty="0" smtClean="0">
                  <a:solidFill>
                    <a:srgbClr val="7F3169"/>
                  </a:solidFill>
                </a:rPr>
                <a:t>217</a:t>
              </a:r>
              <a:endParaRPr lang="ru-RU" sz="2000" b="1" dirty="0">
                <a:solidFill>
                  <a:srgbClr val="7F3169"/>
                </a:solidFill>
              </a:endParaRPr>
            </a:p>
          </p:txBody>
        </p:sp>
        <p:sp>
          <p:nvSpPr>
            <p:cNvPr id="28" name="Овал 27"/>
            <p:cNvSpPr>
              <a:spLocks noChangeAspect="1"/>
            </p:cNvSpPr>
            <p:nvPr/>
          </p:nvSpPr>
          <p:spPr>
            <a:xfrm>
              <a:off x="2815694" y="680832"/>
              <a:ext cx="324000" cy="324000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89951" y="2492904"/>
            <a:ext cx="101105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58</a:t>
            </a:r>
            <a:endParaRPr lang="ru-RU" sz="2400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371279" y="2564904"/>
            <a:ext cx="540000" cy="28803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7F3169"/>
                </a:solidFill>
              </a:rPr>
              <a:t>а</a:t>
            </a:r>
            <a:r>
              <a:rPr lang="ru-RU" sz="2400" b="1" dirty="0" smtClean="0">
                <a:solidFill>
                  <a:srgbClr val="7F3169"/>
                </a:solidFill>
              </a:rPr>
              <a:t>)</a:t>
            </a:r>
            <a:endParaRPr lang="ru-RU" sz="2400" b="1" dirty="0">
              <a:solidFill>
                <a:srgbClr val="7F3169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8000"/>
            <a:ext cx="9144000" cy="123444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40" name="TextBox 39"/>
          <p:cNvSpPr txBox="1"/>
          <p:nvPr/>
        </p:nvSpPr>
        <p:spPr>
          <a:xfrm>
            <a:off x="3261185" y="2492904"/>
            <a:ext cx="101105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16</a:t>
            </a:r>
            <a:endParaRPr lang="ru-RU" sz="2400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4442513" y="2564904"/>
            <a:ext cx="540000" cy="28803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F3169"/>
                </a:solidFill>
              </a:rPr>
              <a:t>в)</a:t>
            </a:r>
            <a:endParaRPr lang="ru-RU" sz="2400" b="1" dirty="0">
              <a:solidFill>
                <a:srgbClr val="7F3169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300192" y="2492904"/>
            <a:ext cx="101105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79</a:t>
            </a:r>
            <a:endParaRPr lang="ru-RU" sz="2400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7481520" y="2564904"/>
            <a:ext cx="540000" cy="28803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F3169"/>
                </a:solidFill>
              </a:rPr>
              <a:t>д)</a:t>
            </a:r>
            <a:endParaRPr lang="ru-RU" sz="2400" b="1" dirty="0">
              <a:solidFill>
                <a:srgbClr val="7F3169"/>
              </a:solidFill>
            </a:endParaRPr>
          </a:p>
        </p:txBody>
      </p:sp>
      <p:grpSp>
        <p:nvGrpSpPr>
          <p:cNvPr id="52" name="Группа 51"/>
          <p:cNvGrpSpPr/>
          <p:nvPr/>
        </p:nvGrpSpPr>
        <p:grpSpPr>
          <a:xfrm>
            <a:off x="80888" y="3489655"/>
            <a:ext cx="8856488" cy="461665"/>
            <a:chOff x="108000" y="612000"/>
            <a:chExt cx="8856488" cy="461665"/>
          </a:xfrm>
        </p:grpSpPr>
        <p:sp>
          <p:nvSpPr>
            <p:cNvPr id="53" name="TextBox 52"/>
            <p:cNvSpPr txBox="1"/>
            <p:nvPr/>
          </p:nvSpPr>
          <p:spPr>
            <a:xfrm>
              <a:off x="3192944" y="612000"/>
              <a:ext cx="5771544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endParaRPr lang="ru-RU" sz="2400" dirty="0"/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108000" y="612000"/>
              <a:ext cx="1428964" cy="432000"/>
            </a:xfrm>
            <a:prstGeom prst="rect">
              <a:avLst/>
            </a:prstGeom>
            <a:solidFill>
              <a:srgbClr val="7F316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 smtClean="0"/>
                <a:t>ЗАДАЧНИК</a:t>
              </a:r>
              <a:endParaRPr lang="ru-RU" sz="2000" b="1" dirty="0"/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1573922" y="612000"/>
              <a:ext cx="1186974" cy="4320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7F316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rgbClr val="7F3169"/>
                  </a:solidFill>
                </a:rPr>
                <a:t>№</a:t>
              </a:r>
              <a:r>
                <a:rPr lang="ru-RU" sz="2000" b="1" dirty="0">
                  <a:solidFill>
                    <a:srgbClr val="7F3169"/>
                  </a:solidFill>
                </a:rPr>
                <a:t> </a:t>
              </a:r>
              <a:r>
                <a:rPr lang="ru-RU" sz="2000" b="1" dirty="0" smtClean="0">
                  <a:solidFill>
                    <a:srgbClr val="7F3169"/>
                  </a:solidFill>
                </a:rPr>
                <a:t>253</a:t>
              </a:r>
              <a:endParaRPr lang="ru-RU" sz="2000" b="1" dirty="0">
                <a:solidFill>
                  <a:srgbClr val="7F3169"/>
                </a:solidFill>
              </a:endParaRPr>
            </a:p>
          </p:txBody>
        </p:sp>
        <p:sp>
          <p:nvSpPr>
            <p:cNvPr id="56" name="Овал 55"/>
            <p:cNvSpPr>
              <a:spLocks noChangeAspect="1"/>
            </p:cNvSpPr>
            <p:nvPr/>
          </p:nvSpPr>
          <p:spPr>
            <a:xfrm>
              <a:off x="2815694" y="680832"/>
              <a:ext cx="324000" cy="324000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5723548" y="4782481"/>
            <a:ext cx="1757972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0,825 га.</a:t>
            </a:r>
            <a:endParaRPr lang="ru-RU" sz="2400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7812000" y="4869298"/>
            <a:ext cx="1152000" cy="28803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F3169"/>
                </a:solidFill>
              </a:rPr>
              <a:t>ответ</a:t>
            </a:r>
            <a:endParaRPr lang="ru-RU" sz="2400" b="1" dirty="0">
              <a:solidFill>
                <a:srgbClr val="7F3169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68000"/>
            <a:ext cx="9144000" cy="6858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012724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31" grpId="0" animBg="1"/>
      <p:bldP spid="40" grpId="0" animBg="1"/>
      <p:bldP spid="42" grpId="0" animBg="1"/>
      <p:bldP spid="5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 userDrawn="1"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 userDrawn="1"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0" y="72000"/>
            <a:ext cx="9144000" cy="468000"/>
            <a:chOff x="0" y="72000"/>
            <a:chExt cx="9144000" cy="468000"/>
          </a:xfrm>
        </p:grpSpPr>
        <p:sp>
          <p:nvSpPr>
            <p:cNvPr id="10" name="Прямоугольник 9"/>
            <p:cNvSpPr/>
            <p:nvPr userDrawn="1"/>
          </p:nvSpPr>
          <p:spPr>
            <a:xfrm>
              <a:off x="0" y="72000"/>
              <a:ext cx="9144000" cy="468000"/>
            </a:xfrm>
            <a:prstGeom prst="rect">
              <a:avLst/>
            </a:prstGeom>
            <a:solidFill>
              <a:srgbClr val="7F31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 userDrawn="1"/>
          </p:nvCxnSpPr>
          <p:spPr>
            <a:xfrm>
              <a:off x="0" y="540000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 userDrawn="1"/>
          </p:nvCxnSpPr>
          <p:spPr>
            <a:xfrm>
              <a:off x="0" y="72000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Умножение десятичной дроби на обыкновенную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Практикум</a:t>
            </a:r>
          </a:p>
        </p:txBody>
      </p:sp>
      <p:grpSp>
        <p:nvGrpSpPr>
          <p:cNvPr id="24" name="Группа 23"/>
          <p:cNvGrpSpPr/>
          <p:nvPr/>
        </p:nvGrpSpPr>
        <p:grpSpPr>
          <a:xfrm>
            <a:off x="108000" y="600583"/>
            <a:ext cx="8856488" cy="461665"/>
            <a:chOff x="108000" y="612000"/>
            <a:chExt cx="8856488" cy="461665"/>
          </a:xfrm>
        </p:grpSpPr>
        <p:sp>
          <p:nvSpPr>
            <p:cNvPr id="25" name="TextBox 24"/>
            <p:cNvSpPr txBox="1"/>
            <p:nvPr/>
          </p:nvSpPr>
          <p:spPr>
            <a:xfrm>
              <a:off x="3192944" y="612000"/>
              <a:ext cx="5771544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endParaRPr lang="ru-RU" sz="2400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108000" y="612000"/>
              <a:ext cx="1428964" cy="432000"/>
            </a:xfrm>
            <a:prstGeom prst="rect">
              <a:avLst/>
            </a:prstGeom>
            <a:solidFill>
              <a:srgbClr val="7F316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 smtClean="0"/>
                <a:t>ЗАДАЧНИК</a:t>
              </a:r>
              <a:endParaRPr lang="ru-RU" sz="2000" b="1" dirty="0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1573922" y="612000"/>
              <a:ext cx="1186974" cy="4320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7F316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rgbClr val="7F3169"/>
                  </a:solidFill>
                </a:rPr>
                <a:t>№</a:t>
              </a:r>
              <a:r>
                <a:rPr lang="ru-RU" sz="2000" b="1" dirty="0">
                  <a:solidFill>
                    <a:srgbClr val="7F3169"/>
                  </a:solidFill>
                </a:rPr>
                <a:t> </a:t>
              </a:r>
              <a:r>
                <a:rPr lang="ru-RU" sz="2000" b="1" dirty="0" smtClean="0">
                  <a:solidFill>
                    <a:srgbClr val="7F3169"/>
                  </a:solidFill>
                </a:rPr>
                <a:t>254</a:t>
              </a:r>
              <a:endParaRPr lang="ru-RU" sz="2000" b="1" dirty="0">
                <a:solidFill>
                  <a:srgbClr val="7F3169"/>
                </a:solidFill>
              </a:endParaRPr>
            </a:p>
          </p:txBody>
        </p:sp>
        <p:sp>
          <p:nvSpPr>
            <p:cNvPr id="28" name="Овал 27"/>
            <p:cNvSpPr>
              <a:spLocks noChangeAspect="1"/>
            </p:cNvSpPr>
            <p:nvPr/>
          </p:nvSpPr>
          <p:spPr>
            <a:xfrm>
              <a:off x="2815694" y="680832"/>
              <a:ext cx="324000" cy="324000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08000" y="3636000"/>
            <a:ext cx="17997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800 м/мин</a:t>
            </a:r>
            <a:endParaRPr lang="ru-RU" sz="2400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34570" y="3284984"/>
            <a:ext cx="540000" cy="28803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7F3169"/>
                </a:solidFill>
              </a:rPr>
              <a:t>а</a:t>
            </a:r>
            <a:r>
              <a:rPr lang="ru-RU" sz="2400" b="1" dirty="0" smtClean="0">
                <a:solidFill>
                  <a:srgbClr val="7F3169"/>
                </a:solidFill>
              </a:rPr>
              <a:t>)</a:t>
            </a:r>
            <a:endParaRPr lang="ru-RU" sz="2400" b="1" dirty="0">
              <a:solidFill>
                <a:srgbClr val="7F3169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979712" y="3636000"/>
            <a:ext cx="187220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900м/мин</a:t>
            </a:r>
            <a:endParaRPr lang="ru-RU" sz="2400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545694" y="3284984"/>
            <a:ext cx="540000" cy="28803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F3169"/>
                </a:solidFill>
              </a:rPr>
              <a:t>б)</a:t>
            </a:r>
            <a:endParaRPr lang="ru-RU" sz="2400" b="1" dirty="0">
              <a:solidFill>
                <a:srgbClr val="7F3169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995936" y="3636000"/>
            <a:ext cx="18002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170м/мин</a:t>
            </a:r>
            <a:endParaRPr lang="ru-RU" sz="2400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4572000" y="3284984"/>
            <a:ext cx="540000" cy="28803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F3169"/>
                </a:solidFill>
              </a:rPr>
              <a:t>в)</a:t>
            </a:r>
            <a:endParaRPr lang="ru-RU" sz="2400" b="1" dirty="0">
              <a:solidFill>
                <a:srgbClr val="7F3169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2000"/>
            <a:ext cx="9144000" cy="20574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33" name="TextBox 32"/>
          <p:cNvSpPr txBox="1"/>
          <p:nvPr/>
        </p:nvSpPr>
        <p:spPr>
          <a:xfrm>
            <a:off x="5940152" y="3636000"/>
            <a:ext cx="158417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70м/мин</a:t>
            </a:r>
            <a:endParaRPr lang="ru-RU" sz="2400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361276" y="3284984"/>
            <a:ext cx="540000" cy="28803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F3169"/>
                </a:solidFill>
              </a:rPr>
              <a:t>г)</a:t>
            </a:r>
            <a:endParaRPr lang="ru-RU" sz="2400" b="1" dirty="0">
              <a:solidFill>
                <a:srgbClr val="7F31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08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31" grpId="0" animBg="1"/>
      <p:bldP spid="40" grpId="0" animBg="1"/>
      <p:bldP spid="42" grpId="0" animBg="1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 userDrawn="1"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 userDrawn="1"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0" y="72000"/>
            <a:ext cx="9144000" cy="468000"/>
            <a:chOff x="0" y="72000"/>
            <a:chExt cx="9144000" cy="468000"/>
          </a:xfrm>
        </p:grpSpPr>
        <p:sp>
          <p:nvSpPr>
            <p:cNvPr id="10" name="Прямоугольник 9"/>
            <p:cNvSpPr/>
            <p:nvPr userDrawn="1"/>
          </p:nvSpPr>
          <p:spPr>
            <a:xfrm>
              <a:off x="0" y="72000"/>
              <a:ext cx="9144000" cy="468000"/>
            </a:xfrm>
            <a:prstGeom prst="rect">
              <a:avLst/>
            </a:prstGeom>
            <a:solidFill>
              <a:srgbClr val="7F31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 userDrawn="1"/>
          </p:nvCxnSpPr>
          <p:spPr>
            <a:xfrm>
              <a:off x="0" y="540000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 userDrawn="1"/>
          </p:nvCxnSpPr>
          <p:spPr>
            <a:xfrm>
              <a:off x="0" y="72000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Разные действия с десятичными дробями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Проверка полученных результатов. Коррекция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108000" y="652142"/>
            <a:ext cx="8856488" cy="461665"/>
            <a:chOff x="108000" y="612000"/>
            <a:chExt cx="8856488" cy="461665"/>
          </a:xfrm>
        </p:grpSpPr>
        <p:sp>
          <p:nvSpPr>
            <p:cNvPr id="14" name="TextBox 13"/>
            <p:cNvSpPr txBox="1"/>
            <p:nvPr/>
          </p:nvSpPr>
          <p:spPr>
            <a:xfrm>
              <a:off x="3192944" y="612000"/>
              <a:ext cx="5771544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Найдите значение выражения:</a:t>
              </a:r>
              <a:endParaRPr lang="ru-RU" sz="2400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08000" y="612000"/>
              <a:ext cx="1428964" cy="432000"/>
            </a:xfrm>
            <a:prstGeom prst="rect">
              <a:avLst/>
            </a:prstGeom>
            <a:solidFill>
              <a:srgbClr val="7F316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 smtClean="0"/>
                <a:t>ЗАДАЧНИК</a:t>
              </a:r>
              <a:endParaRPr lang="ru-RU" sz="2000" b="1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573922" y="612000"/>
              <a:ext cx="1186974" cy="432048"/>
            </a:xfrm>
            <a:prstGeom prst="rect">
              <a:avLst/>
            </a:prstGeom>
            <a:solidFill>
              <a:srgbClr val="7F3169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bg1"/>
                  </a:solidFill>
                </a:rPr>
                <a:t>№</a:t>
              </a:r>
              <a:r>
                <a:rPr lang="ru-RU" sz="2000" b="1" dirty="0">
                  <a:solidFill>
                    <a:schemeClr val="bg1"/>
                  </a:solidFill>
                </a:rPr>
                <a:t> </a:t>
              </a:r>
              <a:r>
                <a:rPr lang="ru-RU" sz="2000" b="1" dirty="0" smtClean="0">
                  <a:solidFill>
                    <a:schemeClr val="bg1"/>
                  </a:solidFill>
                </a:rPr>
                <a:t>279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Овал 17"/>
            <p:cNvSpPr>
              <a:spLocks noChangeAspect="1"/>
            </p:cNvSpPr>
            <p:nvPr/>
          </p:nvSpPr>
          <p:spPr>
            <a:xfrm>
              <a:off x="2815694" y="680832"/>
              <a:ext cx="324000" cy="324000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3240000" y="1844824"/>
            <a:ext cx="104396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9,36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970825" y="1931640"/>
            <a:ext cx="1584000" cy="28803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F3169"/>
                </a:solidFill>
              </a:rPr>
              <a:t>ответ</a:t>
            </a:r>
            <a:endParaRPr lang="ru-RU" sz="2400" b="1" dirty="0">
              <a:solidFill>
                <a:srgbClr val="7F3169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1224000"/>
            <a:ext cx="4314825" cy="54292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grpSp>
        <p:nvGrpSpPr>
          <p:cNvPr id="46" name="Группа 45"/>
          <p:cNvGrpSpPr/>
          <p:nvPr/>
        </p:nvGrpSpPr>
        <p:grpSpPr>
          <a:xfrm>
            <a:off x="108000" y="3068960"/>
            <a:ext cx="8856488" cy="461665"/>
            <a:chOff x="108000" y="612000"/>
            <a:chExt cx="8856488" cy="461665"/>
          </a:xfrm>
        </p:grpSpPr>
        <p:sp>
          <p:nvSpPr>
            <p:cNvPr id="47" name="TextBox 46"/>
            <p:cNvSpPr txBox="1"/>
            <p:nvPr/>
          </p:nvSpPr>
          <p:spPr>
            <a:xfrm>
              <a:off x="3192944" y="612000"/>
              <a:ext cx="5771544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endParaRPr lang="ru-RU" sz="2400" dirty="0"/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108000" y="612000"/>
              <a:ext cx="1428964" cy="432000"/>
            </a:xfrm>
            <a:prstGeom prst="rect">
              <a:avLst/>
            </a:prstGeom>
            <a:solidFill>
              <a:srgbClr val="7F316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 smtClean="0"/>
                <a:t>ЗАДАЧНИК</a:t>
              </a:r>
              <a:endParaRPr lang="ru-RU" sz="2000" b="1" dirty="0"/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1573922" y="612000"/>
              <a:ext cx="1186974" cy="432048"/>
            </a:xfrm>
            <a:prstGeom prst="rect">
              <a:avLst/>
            </a:prstGeom>
            <a:solidFill>
              <a:srgbClr val="7F3169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bg1"/>
                  </a:solidFill>
                </a:rPr>
                <a:t>№</a:t>
              </a:r>
              <a:r>
                <a:rPr lang="ru-RU" sz="2000" b="1" dirty="0">
                  <a:solidFill>
                    <a:schemeClr val="bg1"/>
                  </a:solidFill>
                </a:rPr>
                <a:t> </a:t>
              </a:r>
              <a:r>
                <a:rPr lang="ru-RU" sz="2000" b="1" dirty="0" smtClean="0">
                  <a:solidFill>
                    <a:schemeClr val="bg1"/>
                  </a:solidFill>
                </a:rPr>
                <a:t>281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52" name="Овал 51"/>
            <p:cNvSpPr>
              <a:spLocks noChangeAspect="1"/>
            </p:cNvSpPr>
            <p:nvPr/>
          </p:nvSpPr>
          <p:spPr>
            <a:xfrm>
              <a:off x="2815694" y="680832"/>
              <a:ext cx="324000" cy="324000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051938" y="4597826"/>
            <a:ext cx="6256366" cy="83099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ru-RU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4,6 ∙ 0,5=2,3(км) – прошли туристы;</a:t>
            </a:r>
          </a:p>
          <a:p>
            <a:pPr marL="457200" indent="-457200">
              <a:buAutoNum type="arabicParenR"/>
            </a:pPr>
            <a:r>
              <a:rPr lang="ru-RU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3,5 – 2,3 =1,2(км) – осталось пройти.</a:t>
            </a: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7397118" y="4618318"/>
            <a:ext cx="1584000" cy="28803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F3169"/>
                </a:solidFill>
              </a:rPr>
              <a:t>решение</a:t>
            </a:r>
            <a:endParaRPr lang="ru-RU" sz="2400" b="1" dirty="0">
              <a:solidFill>
                <a:srgbClr val="7F3169"/>
              </a:solidFill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36000"/>
            <a:ext cx="9144000" cy="85953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8951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  <p:bldLst>
      <p:bldP spid="49" grpId="0" animBg="1"/>
      <p:bldP spid="5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 userDrawn="1"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 userDrawn="1"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0" y="72000"/>
            <a:ext cx="9144000" cy="468000"/>
            <a:chOff x="0" y="72000"/>
            <a:chExt cx="9144000" cy="468000"/>
          </a:xfrm>
        </p:grpSpPr>
        <p:sp>
          <p:nvSpPr>
            <p:cNvPr id="10" name="Прямоугольник 9"/>
            <p:cNvSpPr/>
            <p:nvPr userDrawn="1"/>
          </p:nvSpPr>
          <p:spPr>
            <a:xfrm>
              <a:off x="0" y="72000"/>
              <a:ext cx="9144000" cy="468000"/>
            </a:xfrm>
            <a:prstGeom prst="rect">
              <a:avLst/>
            </a:prstGeom>
            <a:solidFill>
              <a:srgbClr val="7F31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 userDrawn="1"/>
          </p:nvCxnSpPr>
          <p:spPr>
            <a:xfrm>
              <a:off x="0" y="540000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 userDrawn="1"/>
          </p:nvCxnSpPr>
          <p:spPr>
            <a:xfrm>
              <a:off x="0" y="72000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smtClean="0">
                <a:ln>
                  <a:noFill/>
                </a:ln>
                <a:solidFill>
                  <a:schemeClr val="bg1"/>
                </a:solidFill>
                <a:effectLst/>
              </a:rPr>
              <a:t>Итоги нашего урока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Подведение итогов, рефлексия,  домашнее задание.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154004" y="5143980"/>
            <a:ext cx="8784976" cy="830997"/>
            <a:chOff x="170485" y="5399511"/>
            <a:chExt cx="8784976" cy="830997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170485" y="5399511"/>
              <a:ext cx="8784976" cy="83099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F3169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2400" b="1" dirty="0">
                  <a:solidFill>
                    <a:srgbClr val="7F3169"/>
                  </a:solidFill>
                </a:rPr>
                <a:t>Домашнее </a:t>
              </a:r>
              <a:r>
                <a:rPr lang="ru-RU" sz="2400" b="1" dirty="0" smtClean="0">
                  <a:solidFill>
                    <a:srgbClr val="7F3169"/>
                  </a:solidFill>
                </a:rPr>
                <a:t>задание</a:t>
              </a:r>
              <a:r>
                <a:rPr lang="ru-RU" sz="2400" dirty="0">
                  <a:solidFill>
                    <a:srgbClr val="B31D64"/>
                  </a:solidFill>
                </a:rPr>
                <a:t/>
              </a:r>
              <a:br>
                <a:rPr lang="ru-RU" sz="2400" dirty="0">
                  <a:solidFill>
                    <a:srgbClr val="B31D64"/>
                  </a:solidFill>
                </a:rPr>
              </a:br>
              <a:r>
                <a:rPr lang="ru-RU" sz="2400" dirty="0" smtClean="0">
                  <a:solidFill>
                    <a:srgbClr val="B31D64"/>
                  </a:solidFill>
                </a:rPr>
                <a:t>       </a:t>
              </a:r>
              <a:r>
                <a:rPr lang="ru-RU" sz="2400" dirty="0" smtClean="0"/>
                <a:t>п. 14 (стр.68-69), 216(б</a:t>
              </a:r>
              <a:r>
                <a:rPr lang="ru-RU" sz="2400" dirty="0" smtClean="0"/>
                <a:t>, в, е), 217(б, г).</a:t>
              </a:r>
              <a:endParaRPr lang="ru-RU" sz="2400" dirty="0"/>
            </a:p>
          </p:txBody>
        </p:sp>
        <p:sp>
          <p:nvSpPr>
            <p:cNvPr id="21" name="Овал 20"/>
            <p:cNvSpPr>
              <a:spLocks noChangeAspect="1"/>
            </p:cNvSpPr>
            <p:nvPr/>
          </p:nvSpPr>
          <p:spPr>
            <a:xfrm>
              <a:off x="375684" y="5815010"/>
              <a:ext cx="324000" cy="324000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0" name="Рисунок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501888"/>
            <a:ext cx="2190750" cy="9525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54004" y="692696"/>
            <a:ext cx="8784976" cy="35394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Что вы научились выполнять сегодня на уроке?</a:t>
            </a:r>
          </a:p>
          <a:p>
            <a:endParaRPr lang="ru-RU" sz="28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Расскажите, как умножить  десятичную дробь на обыкновенную.</a:t>
            </a:r>
          </a:p>
          <a:p>
            <a:endParaRPr lang="ru-RU" sz="28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Подумайте, для чего необходимо уметь умножать десятичную дробь на обыкновенную?</a:t>
            </a:r>
          </a:p>
        </p:txBody>
      </p:sp>
    </p:spTree>
    <p:extLst>
      <p:ext uri="{BB962C8B-B14F-4D97-AF65-F5344CB8AC3E}">
        <p14:creationId xmlns:p14="http://schemas.microsoft.com/office/powerpoint/2010/main" val="410272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746" y="530868"/>
            <a:ext cx="3571875" cy="5715000"/>
          </a:xfrm>
          <a:prstGeom prst="rect">
            <a:avLst/>
          </a:prstGeom>
        </p:spPr>
      </p:pic>
      <p:sp>
        <p:nvSpPr>
          <p:cNvPr id="6" name="Прямоугольник 5"/>
          <p:cNvSpPr/>
          <p:nvPr userDrawn="1"/>
        </p:nvSpPr>
        <p:spPr>
          <a:xfrm>
            <a:off x="0" y="972000"/>
            <a:ext cx="9144000" cy="821890"/>
          </a:xfrm>
          <a:prstGeom prst="rect">
            <a:avLst/>
          </a:prstGeom>
          <a:solidFill>
            <a:srgbClr val="7F316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9499A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10" name="Прямоугольник 9"/>
            <p:cNvSpPr/>
            <p:nvPr userDrawn="1"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 userDrawn="1"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4"/>
          <p:cNvSpPr txBox="1"/>
          <p:nvPr/>
        </p:nvSpPr>
        <p:spPr>
          <a:xfrm>
            <a:off x="395536" y="1988840"/>
            <a:ext cx="6864903" cy="3139321"/>
          </a:xfrm>
          <a:prstGeom prst="rect">
            <a:avLst/>
          </a:prstGeom>
          <a:solidFill>
            <a:srgbClr val="E5BDDA">
              <a:alpha val="0"/>
            </a:srgb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600" b="1" dirty="0">
                <a:solidFill>
                  <a:srgbClr val="7F3169"/>
                </a:solidFill>
              </a:rPr>
              <a:t>«Числа правят миром</a:t>
            </a:r>
            <a:r>
              <a:rPr lang="ru-RU" sz="6600" b="1" dirty="0" smtClean="0">
                <a:solidFill>
                  <a:srgbClr val="7F3169"/>
                </a:solidFill>
              </a:rPr>
              <a:t>» </a:t>
            </a:r>
          </a:p>
          <a:p>
            <a:r>
              <a:rPr lang="ru-RU" sz="6600" b="1" dirty="0" smtClean="0">
                <a:solidFill>
                  <a:srgbClr val="7F3169"/>
                </a:solidFill>
              </a:rPr>
              <a:t>           Пифагор</a:t>
            </a:r>
            <a:endParaRPr lang="ru-RU" sz="6600" b="1" dirty="0" smtClean="0">
              <a:solidFill>
                <a:srgbClr val="7F3169"/>
              </a:solidFill>
              <a:effectLst>
                <a:glow rad="63500">
                  <a:srgbClr val="FFFFFF"/>
                </a:glo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299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746" y="530868"/>
            <a:ext cx="3571875" cy="5715000"/>
          </a:xfrm>
          <a:prstGeom prst="rect">
            <a:avLst/>
          </a:prstGeom>
        </p:spPr>
      </p:pic>
      <p:sp>
        <p:nvSpPr>
          <p:cNvPr id="6" name="Прямоугольник 5"/>
          <p:cNvSpPr/>
          <p:nvPr userDrawn="1"/>
        </p:nvSpPr>
        <p:spPr>
          <a:xfrm>
            <a:off x="-112379" y="561055"/>
            <a:ext cx="9144000" cy="821890"/>
          </a:xfrm>
          <a:prstGeom prst="rect">
            <a:avLst/>
          </a:prstGeom>
          <a:solidFill>
            <a:srgbClr val="7F316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B9499A"/>
                </a:solidFill>
              </a:rPr>
              <a:t>Устный счёт</a:t>
            </a:r>
            <a:endParaRPr lang="ru-RU" sz="4400" b="1" dirty="0">
              <a:solidFill>
                <a:srgbClr val="B9499A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10" name="Прямоугольник 9"/>
            <p:cNvSpPr/>
            <p:nvPr userDrawn="1"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 userDrawn="1"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4"/>
          <p:cNvSpPr txBox="1"/>
          <p:nvPr/>
        </p:nvSpPr>
        <p:spPr>
          <a:xfrm>
            <a:off x="423225" y="1310876"/>
            <a:ext cx="6864903" cy="4154984"/>
          </a:xfrm>
          <a:prstGeom prst="rect">
            <a:avLst/>
          </a:prstGeom>
          <a:solidFill>
            <a:srgbClr val="E5BDDA">
              <a:alpha val="0"/>
            </a:srgb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600" dirty="0"/>
              <a:t> 1) 3,5•100</a:t>
            </a:r>
          </a:p>
          <a:p>
            <a:r>
              <a:rPr lang="ru-RU" sz="6600" dirty="0"/>
              <a:t>     2) 3,5•1,1</a:t>
            </a:r>
          </a:p>
          <a:p>
            <a:r>
              <a:rPr lang="ru-RU" sz="6600" dirty="0"/>
              <a:t>     3) 3,5•2</a:t>
            </a:r>
          </a:p>
          <a:p>
            <a:r>
              <a:rPr lang="ru-RU" sz="6600" dirty="0"/>
              <a:t>     4) 3,5•1/7</a:t>
            </a:r>
            <a:endParaRPr lang="ru-RU" sz="6600" b="1" dirty="0" smtClean="0">
              <a:solidFill>
                <a:srgbClr val="7F3169"/>
              </a:solidFill>
              <a:effectLst>
                <a:glow rad="63500">
                  <a:srgbClr val="FFFFFF"/>
                </a:glo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84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 userDrawn="1"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 userDrawn="1"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0" y="72000"/>
            <a:ext cx="9144000" cy="468000"/>
            <a:chOff x="0" y="72000"/>
            <a:chExt cx="9144000" cy="468000"/>
          </a:xfrm>
        </p:grpSpPr>
        <p:sp>
          <p:nvSpPr>
            <p:cNvPr id="10" name="Прямоугольник 9"/>
            <p:cNvSpPr/>
            <p:nvPr userDrawn="1"/>
          </p:nvSpPr>
          <p:spPr>
            <a:xfrm>
              <a:off x="0" y="72000"/>
              <a:ext cx="9144000" cy="468000"/>
            </a:xfrm>
            <a:prstGeom prst="rect">
              <a:avLst/>
            </a:prstGeom>
            <a:solidFill>
              <a:srgbClr val="7F31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 userDrawn="1"/>
          </p:nvCxnSpPr>
          <p:spPr>
            <a:xfrm>
              <a:off x="0" y="540000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 userDrawn="1"/>
          </p:nvCxnSpPr>
          <p:spPr>
            <a:xfrm>
              <a:off x="0" y="72000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Самостоятельная работа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Вхождение в тему урока и создание условий для осознанного восприятия нового материала.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7280"/>
            <a:ext cx="9144000" cy="466344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984408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 userDrawn="1"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 userDrawn="1"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0" y="72000"/>
            <a:ext cx="9144000" cy="468000"/>
            <a:chOff x="0" y="72000"/>
            <a:chExt cx="9144000" cy="468000"/>
          </a:xfrm>
        </p:grpSpPr>
        <p:sp>
          <p:nvSpPr>
            <p:cNvPr id="10" name="Прямоугольник 9"/>
            <p:cNvSpPr/>
            <p:nvPr userDrawn="1"/>
          </p:nvSpPr>
          <p:spPr>
            <a:xfrm>
              <a:off x="0" y="72000"/>
              <a:ext cx="9144000" cy="468000"/>
            </a:xfrm>
            <a:prstGeom prst="rect">
              <a:avLst/>
            </a:prstGeom>
            <a:solidFill>
              <a:srgbClr val="7F31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 userDrawn="1"/>
          </p:nvCxnSpPr>
          <p:spPr>
            <a:xfrm>
              <a:off x="0" y="540000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 userDrawn="1"/>
          </p:nvCxnSpPr>
          <p:spPr>
            <a:xfrm>
              <a:off x="0" y="72000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Проверка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Вхождение в тему урока и создание условий для осознанного восприятия нового материала.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75656" y="1176461"/>
            <a:ext cx="24300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Вариант 1</a:t>
            </a:r>
            <a:endParaRPr lang="ru-RU" sz="2800" dirty="0"/>
          </a:p>
          <a:p>
            <a:r>
              <a:rPr lang="ru-RU" sz="2800" b="1" dirty="0"/>
              <a:t>1.</a:t>
            </a:r>
            <a:endParaRPr lang="ru-RU" sz="2800" dirty="0"/>
          </a:p>
          <a:p>
            <a:r>
              <a:rPr lang="ru-RU" sz="2800" b="1" dirty="0"/>
              <a:t>а). 8,368</a:t>
            </a:r>
            <a:endParaRPr lang="ru-RU" sz="2800" dirty="0"/>
          </a:p>
          <a:p>
            <a:r>
              <a:rPr lang="ru-RU" sz="2800" b="1" dirty="0"/>
              <a:t>б). 37,8</a:t>
            </a:r>
            <a:endParaRPr lang="ru-RU" sz="2800" dirty="0"/>
          </a:p>
          <a:p>
            <a:r>
              <a:rPr lang="ru-RU" sz="2800" b="1" dirty="0"/>
              <a:t>в). 0, 027</a:t>
            </a:r>
            <a:endParaRPr lang="ru-RU" sz="2800" dirty="0"/>
          </a:p>
          <a:p>
            <a:r>
              <a:rPr lang="ru-RU" sz="2800" b="1" dirty="0"/>
              <a:t>2. </a:t>
            </a:r>
            <a:endParaRPr lang="ru-RU" sz="2800" dirty="0"/>
          </a:p>
          <a:p>
            <a:r>
              <a:rPr lang="ru-RU" sz="2800" b="1" dirty="0"/>
              <a:t>а). 0,16</a:t>
            </a:r>
            <a:endParaRPr lang="ru-RU" sz="2800" dirty="0"/>
          </a:p>
          <a:p>
            <a:r>
              <a:rPr lang="ru-RU" sz="2800" b="1" dirty="0"/>
              <a:t>б). 0,27</a:t>
            </a:r>
            <a:endParaRPr lang="ru-RU" sz="2800" dirty="0"/>
          </a:p>
          <a:p>
            <a:r>
              <a:rPr lang="ru-RU" sz="2800" b="1" dirty="0"/>
              <a:t>3.</a:t>
            </a:r>
            <a:endParaRPr lang="ru-RU" sz="2800" dirty="0"/>
          </a:p>
          <a:p>
            <a:r>
              <a:rPr lang="ru-RU" sz="2800" b="1" dirty="0"/>
              <a:t>124,8 </a:t>
            </a:r>
            <a:r>
              <a:rPr lang="ru-RU" sz="2800" b="1" dirty="0" err="1"/>
              <a:t>руб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076056" y="1142109"/>
            <a:ext cx="18722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Вариант 2</a:t>
            </a:r>
            <a:endParaRPr lang="ru-RU" sz="2800" dirty="0"/>
          </a:p>
          <a:p>
            <a:r>
              <a:rPr lang="ru-RU" sz="2800" b="1" dirty="0"/>
              <a:t>1.</a:t>
            </a:r>
            <a:endParaRPr lang="ru-RU" sz="2800" dirty="0"/>
          </a:p>
          <a:p>
            <a:r>
              <a:rPr lang="ru-RU" sz="2800" b="1" dirty="0"/>
              <a:t>а). 8,151</a:t>
            </a:r>
            <a:endParaRPr lang="ru-RU" sz="2800" dirty="0"/>
          </a:p>
          <a:p>
            <a:r>
              <a:rPr lang="ru-RU" sz="2800" b="1" dirty="0"/>
              <a:t>б). 50,4</a:t>
            </a:r>
            <a:endParaRPr lang="ru-RU" sz="2800" dirty="0"/>
          </a:p>
          <a:p>
            <a:r>
              <a:rPr lang="ru-RU" sz="2800" b="1" dirty="0"/>
              <a:t>в). 0, 03</a:t>
            </a:r>
            <a:endParaRPr lang="ru-RU" sz="2800" dirty="0"/>
          </a:p>
          <a:p>
            <a:r>
              <a:rPr lang="ru-RU" sz="2800" b="1" dirty="0"/>
              <a:t>2. </a:t>
            </a:r>
            <a:endParaRPr lang="ru-RU" sz="2800" dirty="0"/>
          </a:p>
          <a:p>
            <a:r>
              <a:rPr lang="ru-RU" sz="2800" b="1" dirty="0"/>
              <a:t>а). 0,36</a:t>
            </a:r>
            <a:endParaRPr lang="ru-RU" sz="2800" dirty="0"/>
          </a:p>
          <a:p>
            <a:r>
              <a:rPr lang="ru-RU" sz="2800" b="1" dirty="0"/>
              <a:t>б). 0,008</a:t>
            </a:r>
            <a:endParaRPr lang="ru-RU" sz="2800" dirty="0"/>
          </a:p>
          <a:p>
            <a:r>
              <a:rPr lang="ru-RU" sz="2800" b="1" dirty="0"/>
              <a:t>3.</a:t>
            </a:r>
            <a:endParaRPr lang="ru-RU" sz="2800" dirty="0"/>
          </a:p>
          <a:p>
            <a:r>
              <a:rPr lang="ru-RU" sz="2800" b="1" dirty="0"/>
              <a:t>134,4 </a:t>
            </a:r>
            <a:r>
              <a:rPr lang="ru-RU" sz="2800" b="1" dirty="0" err="1"/>
              <a:t>руб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5819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 userDrawn="1"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 userDrawn="1"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0" y="72000"/>
            <a:ext cx="9144000" cy="468000"/>
            <a:chOff x="0" y="72000"/>
            <a:chExt cx="9144000" cy="468000"/>
          </a:xfrm>
        </p:grpSpPr>
        <p:sp>
          <p:nvSpPr>
            <p:cNvPr id="10" name="Прямоугольник 9"/>
            <p:cNvSpPr/>
            <p:nvPr userDrawn="1"/>
          </p:nvSpPr>
          <p:spPr>
            <a:xfrm>
              <a:off x="0" y="72000"/>
              <a:ext cx="9144000" cy="468000"/>
            </a:xfrm>
            <a:prstGeom prst="rect">
              <a:avLst/>
            </a:prstGeom>
            <a:solidFill>
              <a:srgbClr val="7F31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 userDrawn="1"/>
          </p:nvCxnSpPr>
          <p:spPr>
            <a:xfrm>
              <a:off x="0" y="540000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 userDrawn="1"/>
          </p:nvCxnSpPr>
          <p:spPr>
            <a:xfrm>
              <a:off x="0" y="72000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Проверка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Вхождение в тему урока и создание условий для осознанного восприятия нового материала.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75656" y="1176461"/>
            <a:ext cx="72728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КРИТЕРИИ ОЦЕНИВАНИЯ САМОСТОЯТЕЛЬНОЙ РАБОТЫ</a:t>
            </a:r>
          </a:p>
          <a:p>
            <a:endParaRPr lang="ru-RU" sz="2800" b="1" dirty="0"/>
          </a:p>
          <a:p>
            <a:r>
              <a:rPr lang="ru-RU" sz="2800" b="1" dirty="0" smtClean="0"/>
              <a:t>Оценка 5 – верно выполнены 3 задания</a:t>
            </a:r>
          </a:p>
          <a:p>
            <a:endParaRPr lang="ru-RU" sz="2800" b="1" dirty="0"/>
          </a:p>
          <a:p>
            <a:r>
              <a:rPr lang="ru-RU" sz="2800" b="1" dirty="0" smtClean="0"/>
              <a:t>Оценка 4 – верно выполнены 2 задания</a:t>
            </a:r>
          </a:p>
          <a:p>
            <a:endParaRPr lang="ru-RU" sz="2800" b="1" dirty="0"/>
          </a:p>
          <a:p>
            <a:r>
              <a:rPr lang="ru-RU" sz="2800" b="1" dirty="0" smtClean="0"/>
              <a:t>Оценка 3 – верно выполнено 1 задание</a:t>
            </a:r>
          </a:p>
          <a:p>
            <a:endParaRPr lang="ru-RU" sz="2800" b="1" dirty="0"/>
          </a:p>
          <a:p>
            <a:r>
              <a:rPr lang="ru-RU" sz="2800" b="1" dirty="0" smtClean="0"/>
              <a:t>Оценка 2 – не выполнено ни одно задание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18277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 userDrawn="1"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 userDrawn="1"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0" y="72000"/>
            <a:ext cx="9144000" cy="468000"/>
            <a:chOff x="0" y="72000"/>
            <a:chExt cx="9144000" cy="468000"/>
          </a:xfrm>
        </p:grpSpPr>
        <p:sp>
          <p:nvSpPr>
            <p:cNvPr id="10" name="Прямоугольник 9"/>
            <p:cNvSpPr/>
            <p:nvPr userDrawn="1"/>
          </p:nvSpPr>
          <p:spPr>
            <a:xfrm>
              <a:off x="0" y="72000"/>
              <a:ext cx="9144000" cy="468000"/>
            </a:xfrm>
            <a:prstGeom prst="rect">
              <a:avLst/>
            </a:prstGeom>
            <a:solidFill>
              <a:srgbClr val="7F31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 userDrawn="1"/>
          </p:nvCxnSpPr>
          <p:spPr>
            <a:xfrm>
              <a:off x="0" y="540000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 userDrawn="1"/>
          </p:nvCxnSpPr>
          <p:spPr>
            <a:xfrm>
              <a:off x="0" y="72000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целеполагание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85534"/>
            <a:ext cx="3810000" cy="220027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3024000"/>
            <a:ext cx="7239000" cy="153352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24328" y="4481218"/>
            <a:ext cx="1224136" cy="1428750"/>
          </a:xfrm>
          <a:prstGeom prst="rect">
            <a:avLst/>
          </a:prstGeom>
        </p:spPr>
      </p:pic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3770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4000"/>
            <a:ext cx="9144000" cy="314325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 userDrawn="1"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 userDrawn="1"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0" y="72000"/>
            <a:ext cx="9144000" cy="468000"/>
            <a:chOff x="0" y="72000"/>
            <a:chExt cx="9144000" cy="468000"/>
          </a:xfrm>
        </p:grpSpPr>
        <p:sp>
          <p:nvSpPr>
            <p:cNvPr id="10" name="Прямоугольник 9"/>
            <p:cNvSpPr/>
            <p:nvPr userDrawn="1"/>
          </p:nvSpPr>
          <p:spPr>
            <a:xfrm>
              <a:off x="0" y="72000"/>
              <a:ext cx="9144000" cy="468000"/>
            </a:xfrm>
            <a:prstGeom prst="rect">
              <a:avLst/>
            </a:prstGeom>
            <a:solidFill>
              <a:srgbClr val="7F31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 userDrawn="1"/>
          </p:nvCxnSpPr>
          <p:spPr>
            <a:xfrm>
              <a:off x="0" y="540000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 userDrawn="1"/>
          </p:nvCxnSpPr>
          <p:spPr>
            <a:xfrm>
              <a:off x="0" y="72000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Умножение десятичной дроби на обыкновенную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Организация и самоорганизация учащихся. Организация обратной связи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612000"/>
            <a:ext cx="361950" cy="371475"/>
          </a:xfrm>
          <a:prstGeom prst="rect">
            <a:avLst/>
          </a:prstGeom>
          <a:effectLst>
            <a:outerShdw blurRad="76200" dist="762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950" y="5017471"/>
            <a:ext cx="1156804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68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 userDrawn="1"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 userDrawn="1"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0" y="72000"/>
            <a:ext cx="9144000" cy="468000"/>
            <a:chOff x="0" y="72000"/>
            <a:chExt cx="9144000" cy="468000"/>
          </a:xfrm>
        </p:grpSpPr>
        <p:sp>
          <p:nvSpPr>
            <p:cNvPr id="10" name="Прямоугольник 9"/>
            <p:cNvSpPr/>
            <p:nvPr userDrawn="1"/>
          </p:nvSpPr>
          <p:spPr>
            <a:xfrm>
              <a:off x="0" y="72000"/>
              <a:ext cx="9144000" cy="468000"/>
            </a:xfrm>
            <a:prstGeom prst="rect">
              <a:avLst/>
            </a:prstGeom>
            <a:solidFill>
              <a:srgbClr val="7F31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 userDrawn="1"/>
          </p:nvCxnSpPr>
          <p:spPr>
            <a:xfrm>
              <a:off x="0" y="540000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 userDrawn="1"/>
          </p:nvCxnSpPr>
          <p:spPr>
            <a:xfrm>
              <a:off x="0" y="72000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Действия с дробями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Практикум</a:t>
            </a:r>
          </a:p>
        </p:txBody>
      </p:sp>
      <p:grpSp>
        <p:nvGrpSpPr>
          <p:cNvPr id="33" name="Группа 32"/>
          <p:cNvGrpSpPr/>
          <p:nvPr/>
        </p:nvGrpSpPr>
        <p:grpSpPr>
          <a:xfrm>
            <a:off x="93010" y="836712"/>
            <a:ext cx="8856488" cy="720080"/>
            <a:chOff x="108000" y="612000"/>
            <a:chExt cx="8856488" cy="720080"/>
          </a:xfrm>
        </p:grpSpPr>
        <p:sp>
          <p:nvSpPr>
            <p:cNvPr id="34" name="TextBox 33"/>
            <p:cNvSpPr txBox="1"/>
            <p:nvPr/>
          </p:nvSpPr>
          <p:spPr>
            <a:xfrm>
              <a:off x="3192944" y="612000"/>
              <a:ext cx="5771544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endParaRPr lang="ru-RU" sz="2400" dirty="0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108000" y="612000"/>
              <a:ext cx="1428964" cy="432000"/>
            </a:xfrm>
            <a:prstGeom prst="rect">
              <a:avLst/>
            </a:prstGeom>
            <a:solidFill>
              <a:srgbClr val="7F316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 smtClean="0"/>
                <a:t>УЧЕБНИК</a:t>
              </a:r>
              <a:endParaRPr lang="ru-RU" sz="2000" b="1" dirty="0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1416739" y="612000"/>
              <a:ext cx="1344157" cy="720080"/>
            </a:xfrm>
            <a:prstGeom prst="rect">
              <a:avLst/>
            </a:prstGeom>
            <a:solidFill>
              <a:srgbClr val="7F3169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bg1"/>
                  </a:solidFill>
                </a:rPr>
                <a:t>№ 216</a:t>
              </a:r>
            </a:p>
            <a:p>
              <a:pPr algn="ctr"/>
              <a:r>
                <a:rPr lang="ru-RU" sz="2000" b="1" dirty="0" smtClean="0">
                  <a:solidFill>
                    <a:schemeClr val="bg1"/>
                  </a:solidFill>
                </a:rPr>
                <a:t>а, г, д, ж, з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37" name="Овал 36"/>
            <p:cNvSpPr>
              <a:spLocks noChangeAspect="1"/>
            </p:cNvSpPr>
            <p:nvPr/>
          </p:nvSpPr>
          <p:spPr>
            <a:xfrm>
              <a:off x="2815694" y="680832"/>
              <a:ext cx="324000" cy="324000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291604" y="5373216"/>
            <a:ext cx="111014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0,1</a:t>
            </a:r>
            <a:endParaRPr lang="ru-RU" sz="2400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85750" y="4941168"/>
            <a:ext cx="1116000" cy="28803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F3169"/>
                </a:solidFill>
              </a:rPr>
              <a:t>ответ</a:t>
            </a:r>
            <a:endParaRPr lang="ru-RU" sz="2400" b="1" dirty="0">
              <a:solidFill>
                <a:srgbClr val="7F3169"/>
              </a:solidFill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808"/>
            <a:ext cx="9144000" cy="165506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43" name="TextBox 42"/>
          <p:cNvSpPr txBox="1"/>
          <p:nvPr/>
        </p:nvSpPr>
        <p:spPr>
          <a:xfrm>
            <a:off x="1705548" y="5373216"/>
            <a:ext cx="111014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0,9</a:t>
            </a:r>
            <a:endParaRPr lang="ru-RU" sz="2400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699694" y="4941168"/>
            <a:ext cx="1116000" cy="28803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F3169"/>
                </a:solidFill>
              </a:rPr>
              <a:t>ответ</a:t>
            </a:r>
            <a:endParaRPr lang="ru-RU" sz="2400" b="1" dirty="0">
              <a:solidFill>
                <a:srgbClr val="7F316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281710" y="5373216"/>
                <a:ext cx="1110145" cy="81567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ru-RU" sz="2400" dirty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1710" y="5373216"/>
                <a:ext cx="1110145" cy="81567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Скругленный прямоугольник 45"/>
          <p:cNvSpPr/>
          <p:nvPr/>
        </p:nvSpPr>
        <p:spPr>
          <a:xfrm>
            <a:off x="3275856" y="4941168"/>
            <a:ext cx="1116000" cy="28803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F3169"/>
                </a:solidFill>
              </a:rPr>
              <a:t>ответ</a:t>
            </a:r>
            <a:endParaRPr lang="ru-RU" sz="2400" b="1" dirty="0">
              <a:solidFill>
                <a:srgbClr val="7F3169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974032" y="5373216"/>
            <a:ext cx="111014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0,012</a:t>
            </a:r>
            <a:endParaRPr lang="ru-RU" sz="2400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968178" y="4941168"/>
            <a:ext cx="1116000" cy="28803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F3169"/>
                </a:solidFill>
              </a:rPr>
              <a:t>ответ</a:t>
            </a:r>
            <a:endParaRPr lang="ru-RU" sz="2400" b="1" dirty="0">
              <a:solidFill>
                <a:srgbClr val="7F3169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026126" y="5373216"/>
            <a:ext cx="111014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0,97</a:t>
            </a:r>
            <a:endParaRPr lang="ru-RU" sz="2400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7020272" y="4941168"/>
            <a:ext cx="1116000" cy="28803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F3169"/>
                </a:solidFill>
              </a:rPr>
              <a:t>ответ</a:t>
            </a:r>
            <a:endParaRPr lang="ru-RU" sz="2400" b="1" dirty="0">
              <a:solidFill>
                <a:srgbClr val="7F31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091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38" grpId="0" animBg="1"/>
      <p:bldP spid="43" grpId="0" animBg="1"/>
      <p:bldP spid="45" grpId="0" animBg="1"/>
      <p:bldP spid="47" grpId="0" animBg="1"/>
      <p:bldP spid="4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6977</TotalTime>
  <Words>331</Words>
  <Application>Microsoft Office PowerPoint</Application>
  <PresentationFormat>Экран (4:3)</PresentationFormat>
  <Paragraphs>109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Самостоятельная работа</vt:lpstr>
      <vt:lpstr>Проверка</vt:lpstr>
      <vt:lpstr>Проверка</vt:lpstr>
      <vt:lpstr>Презентация PowerPoint</vt:lpstr>
      <vt:lpstr>Умножение десятичной дроби на обыкновенную</vt:lpstr>
      <vt:lpstr>Действия с дробями</vt:lpstr>
      <vt:lpstr>Умножение десятичной дроби на обыкновенную</vt:lpstr>
      <vt:lpstr>Умножение десятичной дроби на обыкновенную</vt:lpstr>
      <vt:lpstr>Разные действия с десятичными дробями</vt:lpstr>
      <vt:lpstr>Итоги нашего урока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svg</dc:creator>
  <cp:lastModifiedBy>Admin</cp:lastModifiedBy>
  <cp:revision>1002</cp:revision>
  <dcterms:created xsi:type="dcterms:W3CDTF">2015-06-18T09:54:57Z</dcterms:created>
  <dcterms:modified xsi:type="dcterms:W3CDTF">2021-11-15T17:54:08Z</dcterms:modified>
</cp:coreProperties>
</file>